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394" r:id="rId4"/>
    <p:sldId id="443" r:id="rId5"/>
    <p:sldId id="419" r:id="rId6"/>
    <p:sldId id="442" r:id="rId7"/>
    <p:sldId id="440" r:id="rId8"/>
    <p:sldId id="444" r:id="rId9"/>
    <p:sldId id="360" r:id="rId10"/>
  </p:sldIdLst>
  <p:sldSz cx="9144000" cy="6858000" type="screen4x3"/>
  <p:notesSz cx="6794500" cy="9921875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ей Кашпанов" initials="АД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6091"/>
    <a:srgbClr val="BFC0C1"/>
    <a:srgbClr val="476093"/>
    <a:srgbClr val="000066"/>
    <a:srgbClr val="FF0000"/>
    <a:srgbClr val="A953FF"/>
    <a:srgbClr val="6600CC"/>
    <a:srgbClr val="66CCFF"/>
    <a:srgbClr val="022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4786" autoAdjust="0"/>
  </p:normalViewPr>
  <p:slideViewPr>
    <p:cSldViewPr>
      <p:cViewPr>
        <p:scale>
          <a:sx n="80" d="100"/>
          <a:sy n="80" d="100"/>
        </p:scale>
        <p:origin x="-1378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0" y="0"/>
            <a:ext cx="294502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719"/>
            <a:ext cx="294502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90" y="9423719"/>
            <a:ext cx="294502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81088C4-CDEB-43AB-ACA2-B339B0723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0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11860"/>
            <a:ext cx="5436235" cy="446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719"/>
            <a:ext cx="294502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23719"/>
            <a:ext cx="294502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311168F3-5E0E-46A9-A840-849F2D949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01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168F3-5E0E-46A9-A840-849F2D94923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168F3-5E0E-46A9-A840-849F2D94923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168F3-5E0E-46A9-A840-849F2D94923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168F3-5E0E-46A9-A840-849F2D94923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168F3-5E0E-46A9-A840-849F2D94923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168F3-5E0E-46A9-A840-849F2D94923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168F3-5E0E-46A9-A840-849F2D94923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168F3-5E0E-46A9-A840-849F2D94923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168F3-5E0E-46A9-A840-849F2D94923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CBC0A-EB06-4E0E-8BEE-865F897F1A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87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C3E50-B5B3-473B-8E3F-032EF68EF2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34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243CD-EF29-4A12-A52E-1A37898805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25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07FE-7197-44C7-AE8E-E29E5E400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468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BFBDE-3F40-4080-ADDA-0642DDC57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7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84C29-23D5-4008-93C4-F3411BEE3B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57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2F661-053E-43BC-BBC8-10FD099CF6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43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5502D-26E7-419B-8644-77818DEB8A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74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EE2D1-6B45-4361-9352-B454DE63F7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08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EE42A-FDF6-4C5D-8EFB-9711BBE276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29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E288E-7C7B-4C77-A6CD-32E58ABBA3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18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9DBCE-F47E-4D70-A5F9-4C8C4050FE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47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0F4C99-4098-40C7-B545-5E3324CECD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7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1"/>
          <p:cNvSpPr>
            <a:spLocks noChangeArrowheads="1"/>
          </p:cNvSpPr>
          <p:nvPr/>
        </p:nvSpPr>
        <p:spPr bwMode="auto">
          <a:xfrm>
            <a:off x="2349500" y="184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0" name="Rectangle 39"/>
          <p:cNvSpPr>
            <a:spLocks noChangeArrowheads="1"/>
          </p:cNvSpPr>
          <p:nvPr/>
        </p:nvSpPr>
        <p:spPr bwMode="auto">
          <a:xfrm>
            <a:off x="1692275" y="1484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47"/>
          <p:cNvSpPr>
            <a:spLocks noChangeArrowheads="1"/>
          </p:cNvSpPr>
          <p:nvPr/>
        </p:nvSpPr>
        <p:spPr bwMode="auto">
          <a:xfrm>
            <a:off x="5793816" y="5377427"/>
            <a:ext cx="3024187" cy="115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200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083" y="1114981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22" y="1299647"/>
            <a:ext cx="8602201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841375" eaLnBrk="1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ОАО </a:t>
            </a:r>
            <a:r>
              <a:rPr lang="ru-RU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«Авиакомпания</a:t>
            </a:r>
            <a:r>
              <a:rPr lang="en-US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«Россия»</a:t>
            </a:r>
          </a:p>
          <a:p>
            <a:pPr algn="l" defTabSz="841375" eaLnBrk="1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Открытие новой воздушной линии </a:t>
            </a:r>
          </a:p>
          <a:p>
            <a:pPr algn="l" defTabSz="841375" eaLnBrk="1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Санкт-Петербург – Кишинев (</a:t>
            </a:r>
            <a:r>
              <a:rPr lang="vi-V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Республика Молдова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001000" cy="7200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Информация о компании</a:t>
            </a:r>
          </a:p>
        </p:txBody>
      </p:sp>
      <p:sp>
        <p:nvSpPr>
          <p:cNvPr id="5125" name="Rectangle 30"/>
          <p:cNvSpPr>
            <a:spLocks noChangeArrowheads="1"/>
          </p:cNvSpPr>
          <p:nvPr/>
        </p:nvSpPr>
        <p:spPr bwMode="auto">
          <a:xfrm>
            <a:off x="440080" y="2924944"/>
            <a:ext cx="8164368" cy="28315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defTabSz="841375">
              <a:spcBef>
                <a:spcPts val="600"/>
              </a:spcBef>
              <a:spcAft>
                <a:spcPts val="1200"/>
              </a:spcAft>
            </a:pPr>
            <a:r>
              <a:rPr lang="ru-RU" sz="1400" b="0" dirty="0" smtClean="0">
                <a:cs typeface="Arial" pitchFamily="34" charset="0"/>
              </a:rPr>
              <a:t>Компания </a:t>
            </a:r>
            <a:r>
              <a:rPr lang="ru-RU" sz="1400" b="0" dirty="0">
                <a:cs typeface="Arial" pitchFamily="34" charset="0"/>
              </a:rPr>
              <a:t>входит в пятерку лидеров гражданской авиации России, являясь главным </a:t>
            </a:r>
            <a:r>
              <a:rPr lang="ru-RU" sz="1400" b="0" dirty="0" smtClean="0">
                <a:cs typeface="Arial" pitchFamily="34" charset="0"/>
              </a:rPr>
              <a:t>перевозчиком </a:t>
            </a:r>
            <a:r>
              <a:rPr lang="ru-RU" sz="1400" b="0" dirty="0">
                <a:cs typeface="Arial" pitchFamily="34" charset="0"/>
              </a:rPr>
              <a:t>Северо-Западного </a:t>
            </a:r>
            <a:r>
              <a:rPr lang="ru-RU" sz="1400" b="0" dirty="0" smtClean="0">
                <a:cs typeface="Arial" pitchFamily="34" charset="0"/>
              </a:rPr>
              <a:t>региона РФ. </a:t>
            </a:r>
            <a:r>
              <a:rPr lang="ru-RU" sz="1400" b="0" dirty="0">
                <a:cs typeface="Arial" pitchFamily="34" charset="0"/>
              </a:rPr>
              <a:t>В качестве базовой авиакомпании аэропорта Пулково «Россия» обеспечивает </a:t>
            </a:r>
            <a:r>
              <a:rPr lang="ru-RU" sz="1400" b="0" dirty="0" smtClean="0">
                <a:cs typeface="Arial" pitchFamily="34" charset="0"/>
              </a:rPr>
              <a:t>по году не менее 40</a:t>
            </a:r>
            <a:r>
              <a:rPr lang="ru-RU" sz="1400" b="0" dirty="0">
                <a:cs typeface="Arial" pitchFamily="34" charset="0"/>
              </a:rPr>
              <a:t>% всего пассажиропотока петербургского аэропорта и привлекает </a:t>
            </a:r>
            <a:r>
              <a:rPr lang="ru-RU" sz="1400" b="0" dirty="0" err="1" smtClean="0">
                <a:cs typeface="Arial" pitchFamily="34" charset="0"/>
              </a:rPr>
              <a:t>трансферные</a:t>
            </a:r>
            <a:r>
              <a:rPr lang="ru-RU" sz="1400" b="0" dirty="0" smtClean="0">
                <a:cs typeface="Arial" pitchFamily="34" charset="0"/>
              </a:rPr>
              <a:t> </a:t>
            </a:r>
            <a:r>
              <a:rPr lang="ru-RU" sz="1400" b="0" dirty="0">
                <a:cs typeface="Arial" pitchFamily="34" charset="0"/>
              </a:rPr>
              <a:t>потоки из других городов Северо-запада. </a:t>
            </a:r>
          </a:p>
          <a:p>
            <a:pPr algn="just" defTabSz="841375">
              <a:spcBef>
                <a:spcPts val="0"/>
              </a:spcBef>
              <a:spcAft>
                <a:spcPts val="0"/>
              </a:spcAft>
            </a:pPr>
            <a:r>
              <a:rPr lang="ru-RU" sz="1400" b="0" dirty="0">
                <a:cs typeface="Arial" pitchFamily="34" charset="0"/>
              </a:rPr>
              <a:t>В </a:t>
            </a:r>
            <a:r>
              <a:rPr lang="ru-RU" sz="1400" b="0" dirty="0" smtClean="0">
                <a:cs typeface="Arial" pitchFamily="34" charset="0"/>
              </a:rPr>
              <a:t>2014 </a:t>
            </a:r>
            <a:r>
              <a:rPr lang="ru-RU" sz="1400" b="0" dirty="0">
                <a:cs typeface="Arial" pitchFamily="34" charset="0"/>
              </a:rPr>
              <a:t>году компания </a:t>
            </a:r>
            <a:r>
              <a:rPr lang="ru-RU" sz="1400" b="0" dirty="0" smtClean="0">
                <a:cs typeface="Arial" pitchFamily="34" charset="0"/>
              </a:rPr>
              <a:t>продолжила интеграцию в </a:t>
            </a:r>
          </a:p>
          <a:p>
            <a:pPr algn="just" defTabSz="841375">
              <a:spcBef>
                <a:spcPts val="0"/>
              </a:spcBef>
              <a:spcAft>
                <a:spcPts val="0"/>
              </a:spcAft>
            </a:pPr>
            <a:r>
              <a:rPr lang="ru-RU" sz="1400" b="0" dirty="0" smtClean="0">
                <a:cs typeface="Arial" pitchFamily="34" charset="0"/>
              </a:rPr>
              <a:t>Группу компаний </a:t>
            </a:r>
            <a:r>
              <a:rPr lang="ru-RU" sz="1400" b="0" dirty="0">
                <a:cs typeface="Arial" pitchFamily="34" charset="0"/>
              </a:rPr>
              <a:t>«Аэрофлот», которая </a:t>
            </a:r>
            <a:r>
              <a:rPr lang="ru-RU" sz="1400" b="0" dirty="0" smtClean="0">
                <a:cs typeface="Arial" pitchFamily="34" charset="0"/>
              </a:rPr>
              <a:t>по итогам </a:t>
            </a:r>
          </a:p>
          <a:p>
            <a:pPr algn="just" defTabSz="841375">
              <a:spcBef>
                <a:spcPts val="0"/>
              </a:spcBef>
              <a:spcAft>
                <a:spcPts val="0"/>
              </a:spcAft>
            </a:pPr>
            <a:r>
              <a:rPr lang="ru-RU" sz="1400" b="0" dirty="0" smtClean="0">
                <a:cs typeface="Arial" pitchFamily="34" charset="0"/>
              </a:rPr>
              <a:t>года в совокупности перевезла более </a:t>
            </a:r>
            <a:r>
              <a:rPr lang="ru-RU" sz="1400" b="0" dirty="0">
                <a:cs typeface="Arial" pitchFamily="34" charset="0"/>
              </a:rPr>
              <a:t>трети всего </a:t>
            </a:r>
            <a:endParaRPr lang="ru-RU" sz="1400" b="0" dirty="0" smtClean="0">
              <a:cs typeface="Arial" pitchFamily="34" charset="0"/>
            </a:endParaRPr>
          </a:p>
          <a:p>
            <a:pPr algn="just" defTabSz="841375">
              <a:spcBef>
                <a:spcPts val="0"/>
              </a:spcBef>
              <a:spcAft>
                <a:spcPts val="0"/>
              </a:spcAft>
            </a:pPr>
            <a:r>
              <a:rPr lang="ru-RU" sz="1400" b="0" dirty="0">
                <a:cs typeface="Arial" pitchFamily="34" charset="0"/>
              </a:rPr>
              <a:t>о</a:t>
            </a:r>
            <a:r>
              <a:rPr lang="ru-RU" sz="1400" b="0" dirty="0" smtClean="0">
                <a:cs typeface="Arial" pitchFamily="34" charset="0"/>
              </a:rPr>
              <a:t>течественного пассажиропотока</a:t>
            </a:r>
            <a:r>
              <a:rPr lang="ru-RU" sz="1400" b="0" dirty="0">
                <a:cs typeface="Arial" pitchFamily="34" charset="0"/>
              </a:rPr>
              <a:t>.  </a:t>
            </a:r>
            <a:endParaRPr lang="ru-RU" sz="1400" b="0" dirty="0" smtClean="0">
              <a:cs typeface="Arial" pitchFamily="34" charset="0"/>
            </a:endParaRPr>
          </a:p>
          <a:p>
            <a:pPr algn="just" defTabSz="841375">
              <a:spcBef>
                <a:spcPts val="0"/>
              </a:spcBef>
              <a:spcAft>
                <a:spcPts val="0"/>
              </a:spcAft>
            </a:pPr>
            <a:endParaRPr lang="ru-RU" sz="1400" b="0" dirty="0">
              <a:cs typeface="Arial" pitchFamily="34" charset="0"/>
            </a:endParaRPr>
          </a:p>
          <a:p>
            <a:pPr algn="just" defTabSz="841375">
              <a:spcBef>
                <a:spcPts val="0"/>
              </a:spcBef>
              <a:spcAft>
                <a:spcPts val="0"/>
              </a:spcAft>
            </a:pPr>
            <a:r>
              <a:rPr lang="ru-RU" sz="1400" b="0" dirty="0">
                <a:cs typeface="Arial" pitchFamily="34" charset="0"/>
              </a:rPr>
              <a:t>Основными собственниками компании </a:t>
            </a:r>
            <a:r>
              <a:rPr lang="ru-RU" sz="1400" b="0" dirty="0" smtClean="0">
                <a:cs typeface="Arial" pitchFamily="34" charset="0"/>
              </a:rPr>
              <a:t>являются:</a:t>
            </a:r>
          </a:p>
          <a:p>
            <a:pPr algn="just" defTabSz="841375">
              <a:spcBef>
                <a:spcPts val="0"/>
              </a:spcBef>
              <a:spcAft>
                <a:spcPts val="0"/>
              </a:spcAft>
            </a:pPr>
            <a:r>
              <a:rPr lang="ru-RU" sz="1400" b="0" dirty="0" smtClean="0">
                <a:cs typeface="Arial" pitchFamily="34" charset="0"/>
              </a:rPr>
              <a:t>- ОАО </a:t>
            </a:r>
            <a:r>
              <a:rPr lang="ru-RU" sz="1400" b="0" dirty="0">
                <a:cs typeface="Arial" pitchFamily="34" charset="0"/>
              </a:rPr>
              <a:t>"Аэрофлот" (75% - 1 акция) и </a:t>
            </a:r>
            <a:endParaRPr lang="ru-RU" sz="1400" b="0" dirty="0" smtClean="0">
              <a:cs typeface="Arial" pitchFamily="34" charset="0"/>
            </a:endParaRPr>
          </a:p>
          <a:p>
            <a:pPr algn="just" defTabSz="841375">
              <a:spcBef>
                <a:spcPts val="0"/>
              </a:spcBef>
              <a:spcAft>
                <a:spcPts val="0"/>
              </a:spcAft>
            </a:pPr>
            <a:r>
              <a:rPr lang="ru-RU" sz="1400" b="0" dirty="0" smtClean="0">
                <a:cs typeface="Arial" pitchFamily="34" charset="0"/>
              </a:rPr>
              <a:t>- Правительство </a:t>
            </a:r>
            <a:r>
              <a:rPr lang="ru-RU" sz="1400" b="0" dirty="0">
                <a:cs typeface="Arial" pitchFamily="34" charset="0"/>
              </a:rPr>
              <a:t>Санкт-Петербурга (25% + 1 акция). </a:t>
            </a:r>
            <a:endParaRPr lang="ru-RU" sz="1400" dirty="0">
              <a:solidFill>
                <a:srgbClr val="000066"/>
              </a:solidFill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62985"/>
              </p:ext>
            </p:extLst>
          </p:nvPr>
        </p:nvGraphicFramePr>
        <p:xfrm>
          <a:off x="539552" y="1916832"/>
          <a:ext cx="5616624" cy="74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</a:tblGrid>
              <a:tr h="37898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Авиакомпания «Россия» - часть группы компаний «Аэрофлот»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и одна из ведущих авиакомпаний Российской Федерации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560164" cy="2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100811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Arial" pitchFamily="34" charset="0"/>
                <a:cs typeface="Arial" pitchFamily="34" charset="0"/>
              </a:rPr>
              <a:t>Приоритетные направления деятельности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2015 году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064896" cy="1747633"/>
          </a:xfrm>
          <a:noFill/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Tx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объемов перевозок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 доли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общих перевозках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из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Санкт-Петербурга.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Продолжение интеграции с маршрутной сетью ОАО «Аэрофлот».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FontTx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высокочастотных перевозок по региональным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маршрутам.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2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08377"/>
              </p:ext>
            </p:extLst>
          </p:nvPr>
        </p:nvGraphicFramePr>
        <p:xfrm>
          <a:off x="755576" y="4157716"/>
          <a:ext cx="2979832" cy="1920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691800"/>
              </a:tblGrid>
              <a:tr h="480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Главные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принципы работы компании 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005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√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Безопасность 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√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Регулярность 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√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Комфорт 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C:\Users\6413\Desktop\Для презщентации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64465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Динамика показателей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деятельности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ОАО "Авиакомпания "Россия"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2010-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2014 год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759852"/>
              </p:ext>
            </p:extLst>
          </p:nvPr>
        </p:nvGraphicFramePr>
        <p:xfrm>
          <a:off x="1115615" y="2132856"/>
          <a:ext cx="6912769" cy="240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6953"/>
                <a:gridCol w="934037"/>
                <a:gridCol w="934037"/>
                <a:gridCol w="967742"/>
              </a:tblGrid>
              <a:tr h="48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                 Показатель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Прирост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Пассажирооборот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(тыс.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пкм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6 242,49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10 147,40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62,6 %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выполненных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рейсов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32 332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50 975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57,7 %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перевезенных пассажиров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3 072 829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5 191 783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69 %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трансферных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пассажиров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280 812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776 641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176,6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%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KMA6DA78C"/>
          <p:cNvSpPr>
            <a:spLocks noChangeArrowheads="1"/>
          </p:cNvSpPr>
          <p:nvPr/>
        </p:nvSpPr>
        <p:spPr bwMode="auto">
          <a:xfrm>
            <a:off x="539552" y="4940455"/>
            <a:ext cx="8064896" cy="118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cs typeface="Arial" pitchFamily="34" charset="0"/>
              </a:rPr>
              <a:t>В период с </a:t>
            </a:r>
            <a:r>
              <a:rPr lang="ru-RU" sz="1400" dirty="0" smtClean="0">
                <a:cs typeface="Arial" pitchFamily="34" charset="0"/>
              </a:rPr>
              <a:t>2010 ОАО </a:t>
            </a:r>
            <a:r>
              <a:rPr lang="ru-RU" sz="1400" dirty="0">
                <a:cs typeface="Arial" pitchFamily="34" charset="0"/>
              </a:rPr>
              <a:t>«Авиакомпания «Россия» открыла 9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>
                <a:cs typeface="Arial" pitchFamily="34" charset="0"/>
              </a:rPr>
              <a:t>новых </a:t>
            </a:r>
            <a:r>
              <a:rPr lang="ru-RU" sz="1400" dirty="0" smtClean="0">
                <a:cs typeface="Arial" pitchFamily="34" charset="0"/>
              </a:rPr>
              <a:t>направлений, эксплуатация которых будет продолжена в 2015 году:  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0" dirty="0" smtClean="0">
                <a:cs typeface="Arial" pitchFamily="34" charset="0"/>
              </a:rPr>
              <a:t>Москва(ШРМ)-Благовещенск</a:t>
            </a:r>
            <a:r>
              <a:rPr lang="ru-RU" sz="1400" b="0" dirty="0">
                <a:cs typeface="Arial" pitchFamily="34" charset="0"/>
              </a:rPr>
              <a:t>, </a:t>
            </a:r>
            <a:r>
              <a:rPr lang="ru-RU" sz="1400" b="0" dirty="0" smtClean="0">
                <a:cs typeface="Arial" pitchFamily="34" charset="0"/>
              </a:rPr>
              <a:t>Москва(ДМД)-Ницца</a:t>
            </a:r>
            <a:r>
              <a:rPr lang="ru-RU" sz="1400" b="0" dirty="0">
                <a:cs typeface="Arial" pitchFamily="34" charset="0"/>
              </a:rPr>
              <a:t>, </a:t>
            </a:r>
            <a:r>
              <a:rPr lang="ru-RU" sz="1400" b="0" dirty="0" smtClean="0">
                <a:cs typeface="Arial" pitchFamily="34" charset="0"/>
              </a:rPr>
              <a:t>СПб-Казань</a:t>
            </a:r>
            <a:r>
              <a:rPr lang="ru-RU" sz="1400" b="0" dirty="0">
                <a:cs typeface="Arial" pitchFamily="34" charset="0"/>
              </a:rPr>
              <a:t>, </a:t>
            </a:r>
            <a:r>
              <a:rPr lang="ru-RU" sz="1400" b="0" dirty="0" smtClean="0">
                <a:cs typeface="Arial" pitchFamily="34" charset="0"/>
              </a:rPr>
              <a:t>СПб-Омск</a:t>
            </a:r>
            <a:r>
              <a:rPr lang="ru-RU" sz="1400" b="0" dirty="0">
                <a:cs typeface="Arial" pitchFamily="34" charset="0"/>
              </a:rPr>
              <a:t>, </a:t>
            </a:r>
            <a:r>
              <a:rPr lang="ru-RU" sz="1400" b="0" dirty="0" smtClean="0">
                <a:cs typeface="Arial" pitchFamily="34" charset="0"/>
              </a:rPr>
              <a:t>СПб-Сургут</a:t>
            </a:r>
            <a:r>
              <a:rPr lang="ru-RU" sz="1400" b="0" dirty="0">
                <a:cs typeface="Arial" pitchFamily="34" charset="0"/>
              </a:rPr>
              <a:t>, </a:t>
            </a:r>
            <a:r>
              <a:rPr lang="ru-RU" sz="1400" b="0" dirty="0" smtClean="0">
                <a:cs typeface="Arial" pitchFamily="34" charset="0"/>
              </a:rPr>
              <a:t>СПб-Сыктывкар</a:t>
            </a:r>
            <a:r>
              <a:rPr lang="ru-RU" sz="1400" b="0" dirty="0">
                <a:cs typeface="Arial" pitchFamily="34" charset="0"/>
              </a:rPr>
              <a:t>, </a:t>
            </a:r>
            <a:r>
              <a:rPr lang="ru-RU" sz="1400" b="0" dirty="0" smtClean="0">
                <a:cs typeface="Arial" pitchFamily="34" charset="0"/>
              </a:rPr>
              <a:t>СПб-Бухара</a:t>
            </a:r>
            <a:r>
              <a:rPr lang="ru-RU" sz="1400" b="0" dirty="0">
                <a:cs typeface="Arial" pitchFamily="34" charset="0"/>
              </a:rPr>
              <a:t>, </a:t>
            </a:r>
            <a:r>
              <a:rPr lang="ru-RU" sz="1400" b="0" dirty="0" smtClean="0">
                <a:cs typeface="Arial" pitchFamily="34" charset="0"/>
              </a:rPr>
              <a:t>СПб-Минск, СПб-Ургенч</a:t>
            </a:r>
            <a:endParaRPr lang="ru-RU" sz="14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001000" cy="60325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Парк ВС в 2015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3933825"/>
            <a:ext cx="3671887" cy="1582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  </a:t>
            </a:r>
            <a:endParaRPr lang="ru-RU" sz="2400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253734" cy="2057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 конец 2010 года парк ВС авиакомпании «Россия» насчитывал 29 самолетов.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2014 году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«Россия»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приобрела 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лизинг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 современных воздушных судов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семейства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Airbus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A320. На начало 2015 года компания располагает 36 самолетами (+24% к 2010 году).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93266" y="2916895"/>
            <a:ext cx="3795158" cy="4616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АН-148-100В                                           6 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www.rossiya-airlines.com/common/img/uploaded/an-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57" y="2805018"/>
            <a:ext cx="2304256" cy="4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ssiya-airlines.com/common/img/uploaded/rPla_v3_a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361" y="4380830"/>
            <a:ext cx="2951796" cy="96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ossiya-airlines.com/common/img/uploaded/rPla_v3_a319_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57" y="3378536"/>
            <a:ext cx="2575967" cy="9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ossiya-airlines.com/common/img/uploaded/rPla_v3_b-767-300_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20" y="5392737"/>
            <a:ext cx="3371444" cy="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1562" y="5874854"/>
            <a:ext cx="3672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Boeing 767-300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                               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3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2414" y="3837058"/>
            <a:ext cx="3589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Airbus – 3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19                                    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16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64626" y="4865416"/>
            <a:ext cx="3823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Airbus – 320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                             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   11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Достижения компании в 2014 году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064896" cy="4968552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Установлен новый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рекорд по объемам перевозок: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свыше 5 миллионов пассажиров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что на 13,1%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больше, чем в 2013 году.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Tx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Приобретены 4 самолета А320 с целью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совершенствования флота и сети маршрутов.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Tx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Компания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возглавила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рейтинг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самых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пунктуальных авиакомпаний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страны в 2014 году.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Cтатистика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Росавиации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свидетельствует,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что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 итогам 12 месяцев 2014 года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авиакомпания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имеет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наибольший процент рейсов,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выполненных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без задержек и является единственным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авиаперевозчиком в стране,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количество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задержанных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рейсов которого - менее 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>
              <a:spcBef>
                <a:spcPts val="0"/>
              </a:spcBef>
              <a:buFontTx/>
              <a:buChar char="•"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Tx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Компания продолжила внедрение новых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стандартов для улучшения качества услуг.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 07.07.2014 компания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стала официальным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авиаперевозчиком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ФК "Зенит".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В 2014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году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компания перекрасила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один из своих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самолетов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(A319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VQ-BAS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фирменную ливрею клуба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цвета сине-бело-голубых.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77" y="3971135"/>
            <a:ext cx="3557238" cy="235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77" y="1556792"/>
            <a:ext cx="3557238" cy="22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513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MA6DA78C"/>
          <p:cNvSpPr>
            <a:spLocks noChangeArrowheads="1"/>
          </p:cNvSpPr>
          <p:nvPr/>
        </p:nvSpPr>
        <p:spPr bwMode="auto">
          <a:xfrm>
            <a:off x="251695" y="3429000"/>
            <a:ext cx="8636285" cy="112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marL="228600" indent="-2286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>
                <a:cs typeface="Arial" pitchFamily="34" charset="0"/>
              </a:rPr>
              <a:t>Начало эксплуатации линии планируется с </a:t>
            </a:r>
            <a:r>
              <a:rPr lang="ru-RU" sz="1400" b="0" dirty="0" smtClean="0">
                <a:cs typeface="Arial" pitchFamily="34" charset="0"/>
              </a:rPr>
              <a:t>01 </a:t>
            </a:r>
            <a:r>
              <a:rPr lang="ru-RU" sz="1400" b="0" dirty="0">
                <a:cs typeface="Arial" pitchFamily="34" charset="0"/>
              </a:rPr>
              <a:t>июня </a:t>
            </a:r>
            <a:r>
              <a:rPr lang="ru-RU" sz="1400" b="0" dirty="0" smtClean="0">
                <a:cs typeface="Arial" pitchFamily="34" charset="0"/>
              </a:rPr>
              <a:t>2015 </a:t>
            </a:r>
            <a:r>
              <a:rPr lang="ru-RU" sz="1400" b="0" dirty="0">
                <a:cs typeface="Arial" pitchFamily="34" charset="0"/>
              </a:rPr>
              <a:t>г.</a:t>
            </a:r>
          </a:p>
          <a:p>
            <a:pPr marL="228600" indent="-2286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>
                <a:cs typeface="Arial" pitchFamily="34" charset="0"/>
              </a:rPr>
              <a:t>Тип самолета : </a:t>
            </a:r>
            <a:r>
              <a:rPr lang="ru-RU" sz="1400" b="0" dirty="0" smtClean="0">
                <a:cs typeface="Arial" pitchFamily="34" charset="0"/>
              </a:rPr>
              <a:t>Ан-148</a:t>
            </a:r>
          </a:p>
          <a:p>
            <a:pPr marL="228600" indent="-2286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0" dirty="0" smtClean="0">
                <a:cs typeface="Arial" pitchFamily="34" charset="0"/>
              </a:rPr>
              <a:t>Минимальный тариф 70</a:t>
            </a:r>
            <a:r>
              <a:rPr lang="en-US" sz="1400" b="0" dirty="0" smtClean="0">
                <a:cs typeface="Arial" pitchFamily="34" charset="0"/>
              </a:rPr>
              <a:t> euro</a:t>
            </a:r>
            <a:r>
              <a:rPr lang="ru-RU" sz="1400" b="0" dirty="0" smtClean="0">
                <a:cs typeface="Arial" pitchFamily="34" charset="0"/>
              </a:rPr>
              <a:t> </a:t>
            </a:r>
            <a:r>
              <a:rPr lang="en-US" sz="1400" b="0" dirty="0" smtClean="0">
                <a:cs typeface="Arial" pitchFamily="34" charset="0"/>
              </a:rPr>
              <a:t>OW</a:t>
            </a:r>
            <a:r>
              <a:rPr lang="ru-RU" sz="1400" b="0" dirty="0" smtClean="0"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+</a:t>
            </a:r>
            <a:r>
              <a:rPr lang="ru-RU" sz="1400" b="0" dirty="0" smtClean="0">
                <a:cs typeface="Arial" pitchFamily="34" charset="0"/>
              </a:rPr>
              <a:t> таксы</a:t>
            </a:r>
            <a:r>
              <a:rPr lang="en-US" sz="1400" b="0" dirty="0" smtClean="0">
                <a:cs typeface="Arial" pitchFamily="34" charset="0"/>
              </a:rPr>
              <a:t> </a:t>
            </a:r>
            <a:r>
              <a:rPr lang="ru-RU" sz="1400" b="0" dirty="0">
                <a:cs typeface="Arial" pitchFamily="34" charset="0"/>
              </a:rPr>
              <a:t>/</a:t>
            </a:r>
            <a:r>
              <a:rPr lang="ru-RU" sz="1400" b="0" dirty="0" smtClean="0">
                <a:cs typeface="Arial" pitchFamily="34" charset="0"/>
              </a:rPr>
              <a:t>сборы (из СПб – 9,90 </a:t>
            </a:r>
            <a:r>
              <a:rPr lang="en-US" sz="1400" b="0" dirty="0" smtClean="0">
                <a:cs typeface="Arial" pitchFamily="34" charset="0"/>
              </a:rPr>
              <a:t>euro; </a:t>
            </a:r>
            <a:r>
              <a:rPr lang="ru-RU" sz="1400" b="0" dirty="0" smtClean="0">
                <a:cs typeface="Arial" pitchFamily="34" charset="0"/>
              </a:rPr>
              <a:t>из Кишинева – </a:t>
            </a:r>
            <a:r>
              <a:rPr lang="en-US" sz="1400" b="0" dirty="0" smtClean="0">
                <a:cs typeface="Arial" pitchFamily="34" charset="0"/>
              </a:rPr>
              <a:t>21,40 euro)</a:t>
            </a:r>
            <a:endParaRPr lang="ru-RU" sz="1400" b="0" dirty="0">
              <a:cs typeface="Arial" pitchFamily="34" charset="0"/>
            </a:endParaRPr>
          </a:p>
        </p:txBody>
      </p:sp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>
          <a:xfrm>
            <a:off x="450929" y="1196752"/>
            <a:ext cx="8176422" cy="955937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Расписание полетов на направлении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Санкт-Петербург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Кишинев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сезоне «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Лето-2015»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(по местному времени)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753150"/>
              </p:ext>
            </p:extLst>
          </p:nvPr>
        </p:nvGraphicFramePr>
        <p:xfrm>
          <a:off x="407689" y="2636912"/>
          <a:ext cx="4212000" cy="682149"/>
        </p:xfrm>
        <a:graphic>
          <a:graphicData uri="http://schemas.openxmlformats.org/drawingml/2006/table">
            <a:tbl>
              <a:tblPr/>
              <a:tblGrid>
                <a:gridCol w="1044000"/>
                <a:gridCol w="1080000"/>
                <a:gridCol w="1080000"/>
                <a:gridCol w="1008000"/>
              </a:tblGrid>
              <a:tr h="37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Дни выполнения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62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Номер рейса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62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 отправления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62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 прибытия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629F"/>
                    </a:solidFill>
                  </a:tcPr>
                </a:tc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ежедневно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ABC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6825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ABC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19.00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ABC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21.40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ABCC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74864"/>
              </p:ext>
            </p:extLst>
          </p:nvPr>
        </p:nvGraphicFramePr>
        <p:xfrm>
          <a:off x="4769943" y="2636912"/>
          <a:ext cx="4212000" cy="684000"/>
        </p:xfrm>
        <a:graphic>
          <a:graphicData uri="http://schemas.openxmlformats.org/drawingml/2006/table">
            <a:tbl>
              <a:tblPr/>
              <a:tblGrid>
                <a:gridCol w="1044000"/>
                <a:gridCol w="1080000"/>
                <a:gridCol w="1080000"/>
                <a:gridCol w="1008000"/>
              </a:tblGrid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Дни выполнения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62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Номер рейса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62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 отправления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62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Время прибытия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629F"/>
                    </a:solidFill>
                  </a:tcPr>
                </a:tc>
              </a:tr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ежедневно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ABC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6826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ABC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22.40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ABC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01.20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ABCC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KMA6DA78C"/>
          <p:cNvSpPr>
            <a:spLocks noChangeArrowheads="1"/>
          </p:cNvSpPr>
          <p:nvPr/>
        </p:nvSpPr>
        <p:spPr bwMode="auto">
          <a:xfrm>
            <a:off x="755576" y="2152689"/>
            <a:ext cx="3600400" cy="3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ru-RU" sz="1600" dirty="0">
                <a:cs typeface="Arial" pitchFamily="34" charset="0"/>
              </a:rPr>
              <a:t>Санкт-Петербург - </a:t>
            </a:r>
            <a:r>
              <a:rPr lang="ru-RU" sz="1600" dirty="0" smtClean="0">
                <a:cs typeface="Arial" pitchFamily="34" charset="0"/>
              </a:rPr>
              <a:t>Кишинев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23" name="KMA6DA78C"/>
          <p:cNvSpPr>
            <a:spLocks noChangeArrowheads="1"/>
          </p:cNvSpPr>
          <p:nvPr/>
        </p:nvSpPr>
        <p:spPr bwMode="auto">
          <a:xfrm>
            <a:off x="5004048" y="2152689"/>
            <a:ext cx="3600400" cy="3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ru-RU" sz="1600" dirty="0" smtClean="0">
                <a:cs typeface="Arial" charset="0"/>
              </a:rPr>
              <a:t>Кишинев </a:t>
            </a:r>
            <a:r>
              <a:rPr lang="ru-RU" sz="1600" dirty="0">
                <a:cs typeface="Arial" charset="0"/>
              </a:rPr>
              <a:t>- </a:t>
            </a:r>
            <a:r>
              <a:rPr lang="ru-RU" sz="1600" dirty="0" smtClean="0">
                <a:cs typeface="Arial" charset="0"/>
              </a:rPr>
              <a:t>Санкт-Петербург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61333"/>
            <a:ext cx="26275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08" y="4561333"/>
            <a:ext cx="2961713" cy="1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52996"/>
            <a:ext cx="2659796" cy="168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274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>
          <a:xfrm>
            <a:off x="445064" y="1171859"/>
            <a:ext cx="4198944" cy="31292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Аэропорт в г. Кишинев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36" y="836712"/>
            <a:ext cx="2841478" cy="95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5" y="3415904"/>
            <a:ext cx="1944215" cy="311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35" y="1916832"/>
            <a:ext cx="289151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6725" y="1556791"/>
            <a:ext cx="541941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ru-RU" sz="1400" b="0" dirty="0">
                <a:solidFill>
                  <a:srgbClr val="46525E"/>
                </a:solidFill>
                <a:latin typeface="Arial"/>
              </a:rPr>
              <a:t>Международный Аэропорт </a:t>
            </a:r>
            <a:r>
              <a:rPr lang="ru-RU" sz="1400" b="0" dirty="0" err="1">
                <a:solidFill>
                  <a:srgbClr val="46525E"/>
                </a:solidFill>
                <a:latin typeface="Arial"/>
              </a:rPr>
              <a:t>Кишинэу</a:t>
            </a:r>
            <a:r>
              <a:rPr lang="ru-RU" sz="1400" b="0" dirty="0">
                <a:solidFill>
                  <a:srgbClr val="46525E"/>
                </a:solidFill>
                <a:latin typeface="Arial"/>
              </a:rPr>
              <a:t> расположен на пересечении торговых путей Азии и Европы и представляет собой </a:t>
            </a:r>
            <a:r>
              <a:rPr lang="ru-RU" sz="1400" dirty="0">
                <a:solidFill>
                  <a:srgbClr val="46525E"/>
                </a:solidFill>
                <a:latin typeface="Arial"/>
              </a:rPr>
              <a:t>главные воздушные ворота</a:t>
            </a:r>
            <a:r>
              <a:rPr lang="ru-RU" sz="1400" b="0" dirty="0">
                <a:solidFill>
                  <a:srgbClr val="46525E"/>
                </a:solidFill>
                <a:latin typeface="Arial"/>
              </a:rPr>
              <a:t> Республики Молдова.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</a:pPr>
            <a:endParaRPr lang="ru-RU" sz="1400" dirty="0"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ru-RU" sz="1400" b="0" dirty="0"/>
              <a:t>Международный Аэропорт </a:t>
            </a:r>
            <a:r>
              <a:rPr lang="ru-RU" sz="1400" b="0" dirty="0" err="1"/>
              <a:t>Кишинэу</a:t>
            </a:r>
            <a:r>
              <a:rPr lang="ru-RU" sz="1400" b="0" dirty="0"/>
              <a:t> является действующим членом </a:t>
            </a:r>
            <a:r>
              <a:rPr lang="ru-RU" sz="1400" dirty="0"/>
              <a:t>Международного Совета Аэропортов</a:t>
            </a:r>
            <a:r>
              <a:rPr lang="ru-RU" sz="1400" b="0" dirty="0"/>
              <a:t> (Европейский регион), </a:t>
            </a:r>
            <a:r>
              <a:rPr lang="ru-RU" sz="1400" dirty="0"/>
              <a:t>Ассоциации "Аэропорт"</a:t>
            </a:r>
            <a:r>
              <a:rPr lang="ru-RU" sz="1400" b="0" dirty="0"/>
              <a:t> стран СНГ, а также</a:t>
            </a:r>
            <a:r>
              <a:rPr lang="en-US" sz="1400" dirty="0"/>
              <a:t>ALFA ACI </a:t>
            </a:r>
            <a:r>
              <a:rPr lang="en-US" sz="1400" b="0" dirty="0"/>
              <a:t>(</a:t>
            </a:r>
            <a:r>
              <a:rPr lang="en-US" sz="1400" b="0" dirty="0" err="1"/>
              <a:t>L’association</a:t>
            </a:r>
            <a:r>
              <a:rPr lang="en-US" sz="1400" b="0" dirty="0"/>
              <a:t> des </a:t>
            </a:r>
            <a:r>
              <a:rPr lang="en-US" sz="1400" b="0" dirty="0" err="1"/>
              <a:t>Aeroports</a:t>
            </a:r>
            <a:r>
              <a:rPr lang="en-US" sz="1400" b="0" dirty="0"/>
              <a:t> de Langue </a:t>
            </a:r>
            <a:r>
              <a:rPr lang="en-US" sz="1400" b="0" dirty="0" err="1"/>
              <a:t>Francaise</a:t>
            </a:r>
            <a:r>
              <a:rPr lang="en-US" sz="1400" b="0" dirty="0"/>
              <a:t> </a:t>
            </a:r>
            <a:r>
              <a:rPr lang="en-US" sz="1400" b="0" dirty="0" err="1"/>
              <a:t>Associes</a:t>
            </a:r>
            <a:r>
              <a:rPr lang="en-US" sz="1400" b="0" dirty="0"/>
              <a:t> a </a:t>
            </a:r>
            <a:r>
              <a:rPr lang="en-US" sz="1400" b="0" dirty="0" err="1"/>
              <a:t>l’Aeroports</a:t>
            </a:r>
            <a:r>
              <a:rPr lang="en-US" sz="1400" b="0" dirty="0"/>
              <a:t> Council International).</a:t>
            </a:r>
            <a:endParaRPr lang="ru-RU" sz="1400" dirty="0"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73290"/>
            <a:ext cx="4405563" cy="26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52695" y="4080735"/>
            <a:ext cx="214729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0" dirty="0"/>
          </a:p>
          <a:p>
            <a:pPr algn="just"/>
            <a:r>
              <a:rPr lang="ru-RU" sz="1400" dirty="0" smtClean="0"/>
              <a:t>Самые популярные направления </a:t>
            </a:r>
            <a:r>
              <a:rPr lang="ru-RU" sz="1400" b="0" dirty="0" smtClean="0"/>
              <a:t>в 2013 г.: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/>
              <a:t>Москва </a:t>
            </a:r>
            <a:r>
              <a:rPr lang="ru-RU" sz="1400" b="0" dirty="0"/>
              <a:t>- 28</a:t>
            </a:r>
            <a:r>
              <a:rPr lang="ru-RU" sz="1400" b="0" dirty="0" smtClean="0"/>
              <a:t>%,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/>
              <a:t>Стамбул </a:t>
            </a:r>
            <a:r>
              <a:rPr lang="ru-RU" sz="1400" b="0" dirty="0"/>
              <a:t>– 12</a:t>
            </a:r>
            <a:r>
              <a:rPr lang="ru-RU" sz="1400" b="0" dirty="0" smtClean="0"/>
              <a:t>%,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/>
              <a:t>Анталия </a:t>
            </a:r>
            <a:r>
              <a:rPr lang="ru-RU" sz="1400" b="0" dirty="0"/>
              <a:t>– 9</a:t>
            </a:r>
            <a:r>
              <a:rPr lang="ru-RU" sz="1400" b="0" dirty="0" smtClean="0"/>
              <a:t>%,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/>
              <a:t>Верона </a:t>
            </a:r>
            <a:r>
              <a:rPr lang="ru-RU" sz="1400" b="0" dirty="0"/>
              <a:t>– 6%, </a:t>
            </a:r>
            <a:endParaRPr lang="ru-RU" sz="1400" b="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/>
              <a:t>Мюнхен </a:t>
            </a:r>
            <a:r>
              <a:rPr lang="ru-RU" sz="1400" b="0" dirty="0"/>
              <a:t>– 6</a:t>
            </a:r>
            <a:r>
              <a:rPr lang="ru-RU" sz="1400" b="0" dirty="0" smtClean="0"/>
              <a:t>%,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/>
              <a:t>Вена </a:t>
            </a:r>
            <a:r>
              <a:rPr lang="ru-RU" sz="1400" b="0" dirty="0"/>
              <a:t>– 5 </a:t>
            </a:r>
            <a:r>
              <a:rPr lang="ru-RU" sz="1400" b="0" dirty="0" smtClean="0"/>
              <a:t>%,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/>
              <a:t>Рим </a:t>
            </a:r>
            <a:r>
              <a:rPr lang="ru-RU" sz="1400" b="0" dirty="0"/>
              <a:t>– </a:t>
            </a:r>
            <a:r>
              <a:rPr lang="ru-RU" sz="1400" b="0" dirty="0" smtClean="0"/>
              <a:t>4%,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/>
              <a:t>Милан </a:t>
            </a:r>
            <a:r>
              <a:rPr lang="ru-RU" sz="1400" b="0" dirty="0"/>
              <a:t>– 4%.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350070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/>
              <a:t>Из а/п выполняют полеты 19 а/к в 29 </a:t>
            </a:r>
            <a:r>
              <a:rPr lang="ru-RU" sz="1400" b="0" dirty="0" smtClean="0"/>
              <a:t>направлений </a:t>
            </a:r>
            <a:r>
              <a:rPr lang="ru-RU" sz="1400" b="0" dirty="0"/>
              <a:t>по всему миру.</a:t>
            </a:r>
          </a:p>
        </p:txBody>
      </p:sp>
    </p:spTree>
    <p:extLst>
      <p:ext uri="{BB962C8B-B14F-4D97-AF65-F5344CB8AC3E}">
        <p14:creationId xmlns:p14="http://schemas.microsoft.com/office/powerpoint/2010/main" val="2020996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539552" y="4149078"/>
            <a:ext cx="5472608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841375">
              <a:spcBef>
                <a:spcPts val="600"/>
              </a:spcBef>
              <a:spcAft>
                <a:spcPts val="0"/>
              </a:spcAft>
            </a:pPr>
            <a:endParaRPr lang="ru-RU" sz="1100" b="0" dirty="0" smtClean="0">
              <a:solidFill>
                <a:schemeClr val="bg1"/>
              </a:solidFill>
              <a:latin typeface="+mn-lt"/>
            </a:endParaRPr>
          </a:p>
          <a:p>
            <a:pPr algn="l" defTabSz="841375">
              <a:spcBef>
                <a:spcPts val="600"/>
              </a:spcBef>
              <a:spcAft>
                <a:spcPts val="0"/>
              </a:spcAft>
            </a:pPr>
            <a:endParaRPr lang="ru-RU" sz="1100" b="0" dirty="0">
              <a:solidFill>
                <a:schemeClr val="bg1"/>
              </a:solidFill>
              <a:latin typeface="+mn-lt"/>
            </a:endParaRPr>
          </a:p>
          <a:p>
            <a:pPr algn="l" defTabSz="841375">
              <a:spcBef>
                <a:spcPts val="600"/>
              </a:spcBef>
              <a:spcAft>
                <a:spcPts val="0"/>
              </a:spcAft>
            </a:pPr>
            <a:endParaRPr lang="ru-RU" sz="1100" dirty="0" smtClean="0">
              <a:solidFill>
                <a:schemeClr val="bg1"/>
              </a:solidFill>
              <a:latin typeface="+mn-lt"/>
            </a:endParaRPr>
          </a:p>
          <a:p>
            <a:pPr algn="l" defTabSz="841375">
              <a:spcBef>
                <a:spcPts val="600"/>
              </a:spcBef>
              <a:spcAft>
                <a:spcPts val="0"/>
              </a:spcAft>
            </a:pPr>
            <a:r>
              <a:rPr lang="ru-RU" sz="1100" dirty="0" smtClean="0">
                <a:solidFill>
                  <a:schemeClr val="bg1"/>
                </a:solidFill>
                <a:latin typeface="+mn-lt"/>
              </a:rPr>
              <a:t>ОАО «Авиакомпания «Россия»</a:t>
            </a:r>
            <a:endParaRPr lang="en-US" sz="1100" dirty="0" smtClean="0">
              <a:solidFill>
                <a:schemeClr val="bg1"/>
              </a:solidFill>
              <a:latin typeface="+mn-lt"/>
            </a:endParaRPr>
          </a:p>
          <a:p>
            <a:pPr algn="l" defTabSz="841375">
              <a:spcBef>
                <a:spcPts val="600"/>
              </a:spcBef>
              <a:spcAft>
                <a:spcPts val="0"/>
              </a:spcAft>
            </a:pPr>
            <a:r>
              <a:rPr lang="ru-RU" sz="1100" dirty="0" smtClean="0">
                <a:solidFill>
                  <a:schemeClr val="bg1"/>
                </a:solidFill>
                <a:latin typeface="+mn-lt"/>
              </a:rPr>
              <a:t>Юридический/почтовый адрес: </a:t>
            </a:r>
            <a:r>
              <a:rPr lang="ru-RU" sz="11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100" dirty="0">
                <a:solidFill>
                  <a:schemeClr val="bg1"/>
                </a:solidFill>
                <a:latin typeface="+mn-lt"/>
              </a:rPr>
            </a:br>
            <a:r>
              <a:rPr lang="ru-RU" sz="1100" dirty="0">
                <a:solidFill>
                  <a:schemeClr val="bg1"/>
                </a:solidFill>
                <a:latin typeface="+mn-lt"/>
              </a:rPr>
              <a:t>196210, Россия, Санкт-Петербург, ул. Пилотов, д. 18 корпус 4 </a:t>
            </a:r>
            <a:br>
              <a:rPr lang="ru-RU" sz="1100" dirty="0">
                <a:solidFill>
                  <a:schemeClr val="bg1"/>
                </a:solidFill>
                <a:latin typeface="+mn-lt"/>
              </a:rPr>
            </a:br>
            <a:r>
              <a:rPr lang="ru-RU" sz="1100" dirty="0" smtClean="0">
                <a:solidFill>
                  <a:schemeClr val="bg1"/>
                </a:solidFill>
                <a:latin typeface="+mn-lt"/>
              </a:rPr>
              <a:t>Телефон </a:t>
            </a:r>
            <a:r>
              <a:rPr lang="ru-RU" sz="1100" dirty="0">
                <a:solidFill>
                  <a:schemeClr val="bg1"/>
                </a:solidFill>
                <a:latin typeface="+mn-lt"/>
              </a:rPr>
              <a:t>офиса авиакомпании «Россия»: (812) </a:t>
            </a:r>
            <a:r>
              <a:rPr lang="ru-RU" sz="1100" dirty="0" smtClean="0">
                <a:solidFill>
                  <a:schemeClr val="bg1"/>
                </a:solidFill>
                <a:latin typeface="+mn-lt"/>
              </a:rPr>
              <a:t>633</a:t>
            </a:r>
            <a:r>
              <a:rPr lang="ru-RU" sz="11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+mn-lt"/>
              </a:rPr>
              <a:t>39 99 </a:t>
            </a:r>
            <a:endParaRPr lang="ru-RU" sz="1100" dirty="0">
              <a:solidFill>
                <a:schemeClr val="bg1"/>
              </a:solidFill>
              <a:latin typeface="+mn-lt"/>
            </a:endParaRPr>
          </a:p>
          <a:p>
            <a:pPr algn="l" defTabSz="841375">
              <a:spcBef>
                <a:spcPts val="600"/>
              </a:spcBef>
              <a:spcAft>
                <a:spcPts val="0"/>
              </a:spcAft>
              <a:tabLst>
                <a:tab pos="542925" algn="l"/>
              </a:tabLst>
            </a:pPr>
            <a:endParaRPr lang="ru-RU" sz="1100" dirty="0" smtClean="0">
              <a:solidFill>
                <a:schemeClr val="bg1"/>
              </a:solidFill>
              <a:latin typeface="+mn-lt"/>
            </a:endParaRPr>
          </a:p>
          <a:p>
            <a:pPr algn="l" defTabSz="841375">
              <a:spcBef>
                <a:spcPts val="600"/>
              </a:spcBef>
              <a:spcAft>
                <a:spcPts val="0"/>
              </a:spcAft>
              <a:tabLst>
                <a:tab pos="542925" algn="l"/>
              </a:tabLst>
            </a:pPr>
            <a:r>
              <a:rPr lang="ru-RU" sz="1100" dirty="0" smtClean="0">
                <a:solidFill>
                  <a:schemeClr val="bg1"/>
                </a:solidFill>
                <a:latin typeface="+mn-lt"/>
              </a:rPr>
              <a:t>Служба </a:t>
            </a:r>
            <a:r>
              <a:rPr lang="ru-RU" sz="1100" dirty="0">
                <a:solidFill>
                  <a:schemeClr val="bg1"/>
                </a:solidFill>
                <a:latin typeface="+mn-lt"/>
              </a:rPr>
              <a:t>информации и </a:t>
            </a:r>
            <a:r>
              <a:rPr lang="ru-RU" sz="1100" dirty="0" smtClean="0">
                <a:solidFill>
                  <a:schemeClr val="bg1"/>
                </a:solidFill>
                <a:latin typeface="+mn-lt"/>
              </a:rPr>
              <a:t>бронирования 8 </a:t>
            </a:r>
            <a:r>
              <a:rPr lang="ru-RU" sz="1100" dirty="0">
                <a:solidFill>
                  <a:schemeClr val="bg1"/>
                </a:solidFill>
                <a:latin typeface="+mn-lt"/>
              </a:rPr>
              <a:t>800 444 55 </a:t>
            </a:r>
            <a:r>
              <a:rPr lang="ru-RU" sz="1100" dirty="0" smtClean="0">
                <a:solidFill>
                  <a:schemeClr val="bg1"/>
                </a:solidFill>
                <a:latin typeface="+mn-lt"/>
              </a:rPr>
              <a:t>55 (звонок </a:t>
            </a:r>
            <a:r>
              <a:rPr lang="ru-RU" sz="1100" dirty="0">
                <a:solidFill>
                  <a:schemeClr val="bg1"/>
                </a:solidFill>
                <a:latin typeface="+mn-lt"/>
              </a:rPr>
              <a:t>бесплатный 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04664"/>
            <a:ext cx="7992888" cy="537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Приглашаем на рейсы авиакомпании Россия 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Авиабилеты в Кишинев уже в продаже!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FF0000"/>
                </a:solidFill>
              </a:rPr>
              <a:t>ОБРАЩАЕМ ВНИМАНИЕ!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/>
              <a:t>C 30.03.</a:t>
            </a:r>
            <a:r>
              <a:rPr lang="ru-RU" sz="1600" dirty="0" smtClean="0"/>
              <a:t>14 коммерческое </a:t>
            </a:r>
            <a:r>
              <a:rPr lang="ru-RU" sz="1600" dirty="0"/>
              <a:t>управление ОАО «Авиакомпания «Россия» было </a:t>
            </a:r>
            <a:r>
              <a:rPr lang="ru-RU" sz="1600" dirty="0" smtClean="0"/>
              <a:t>передано</a:t>
            </a:r>
            <a:r>
              <a:rPr lang="en-US" sz="1600" dirty="0"/>
              <a:t> </a:t>
            </a:r>
            <a:r>
              <a:rPr lang="ru-RU" sz="1600" dirty="0" smtClean="0"/>
              <a:t>компании </a:t>
            </a:r>
            <a:r>
              <a:rPr lang="ru-RU" sz="1600" dirty="0"/>
              <a:t>ОАО «Аэрофлот». С </a:t>
            </a:r>
            <a:r>
              <a:rPr lang="ru-RU" sz="1600" dirty="0" smtClean="0"/>
              <a:t>летнего </a:t>
            </a:r>
            <a:r>
              <a:rPr lang="ru-RU" sz="1600" dirty="0"/>
              <a:t>расписания </a:t>
            </a:r>
            <a:r>
              <a:rPr lang="en-US" sz="1600" dirty="0" smtClean="0"/>
              <a:t>2014 </a:t>
            </a:r>
            <a:r>
              <a:rPr lang="ru-RU" sz="1600" dirty="0" smtClean="0"/>
              <a:t>г. продажа на все рейсы ОАО «Авиакомпания </a:t>
            </a:r>
            <a:r>
              <a:rPr lang="ru-RU" sz="1600" dirty="0"/>
              <a:t>«Россия» </a:t>
            </a:r>
            <a:r>
              <a:rPr lang="ru-RU" sz="1600" dirty="0" smtClean="0"/>
              <a:t>осуществляется под </a:t>
            </a:r>
            <a:r>
              <a:rPr lang="ru-RU" sz="1600" dirty="0"/>
              <a:t>единым для группы компаний «Аэрофлот» </a:t>
            </a:r>
            <a:r>
              <a:rPr lang="ru-RU" sz="1600" dirty="0">
                <a:solidFill>
                  <a:srgbClr val="FF0000"/>
                </a:solidFill>
              </a:rPr>
              <a:t>кодом SU</a:t>
            </a:r>
            <a:r>
              <a:rPr lang="ru-RU" sz="1600" dirty="0"/>
              <a:t>. </a:t>
            </a:r>
            <a:endParaRPr lang="ru-RU" sz="16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/>
              <a:t>В ОАО «Авиакомпания «Россия» внедрены </a:t>
            </a:r>
            <a:r>
              <a:rPr lang="ru-RU" sz="1600" dirty="0"/>
              <a:t>новые IT-продукты в сфере бронирования, дистрибуции и регистрации перевозок, авиакомпания «Россия» стала участником программы премирования часто </a:t>
            </a:r>
            <a:r>
              <a:rPr lang="ru-RU" sz="1600" dirty="0" smtClean="0"/>
              <a:t>летающих пассажиров «Аэрофлот Бонус».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endParaRPr lang="ru-RU" sz="2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 Pro Rossiya Airline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15825</TotalTime>
  <Words>739</Words>
  <Application>Microsoft Office PowerPoint</Application>
  <PresentationFormat>Экран (4:3)</PresentationFormat>
  <Paragraphs>146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Презентация1</vt:lpstr>
      <vt:lpstr>Презентация PowerPoint</vt:lpstr>
      <vt:lpstr>Информация о компании</vt:lpstr>
      <vt:lpstr>Приоритетные направления деятельности в 2015 году</vt:lpstr>
      <vt:lpstr>Динамика показателей деятельности  ОАО "Авиакомпания "Россия" 2010-2014 год </vt:lpstr>
      <vt:lpstr>Парк ВС в 2015 </vt:lpstr>
      <vt:lpstr>Достижения компании в 2014 году</vt:lpstr>
      <vt:lpstr>Расписание полетов на направлении  Санкт-Петербург – Кишинев в сезоне «Лето-2015» (по местному времени)</vt:lpstr>
      <vt:lpstr>Аэропорт в г. Кишинев</vt:lpstr>
      <vt:lpstr>Презентация PowerPoint</vt:lpstr>
    </vt:vector>
  </TitlesOfParts>
  <Company>ooo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информационных систем предприятия</dc:title>
  <dc:creator>A.Beley</dc:creator>
  <cp:lastModifiedBy>Грязнов Михаил Евгеньевич</cp:lastModifiedBy>
  <cp:revision>570</cp:revision>
  <cp:lastPrinted>2014-02-17T06:42:29Z</cp:lastPrinted>
  <dcterms:created xsi:type="dcterms:W3CDTF">2006-11-12T13:22:08Z</dcterms:created>
  <dcterms:modified xsi:type="dcterms:W3CDTF">2015-02-26T09:17:03Z</dcterms:modified>
</cp:coreProperties>
</file>